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9" r:id="rId5"/>
    <p:sldId id="259" r:id="rId6"/>
    <p:sldId id="273" r:id="rId7"/>
    <p:sldId id="274" r:id="rId8"/>
    <p:sldId id="260" r:id="rId9"/>
    <p:sldId id="262" r:id="rId10"/>
    <p:sldId id="266" r:id="rId11"/>
    <p:sldId id="263" r:id="rId12"/>
    <p:sldId id="264" r:id="rId13"/>
    <p:sldId id="265" r:id="rId14"/>
    <p:sldId id="267" r:id="rId15"/>
    <p:sldId id="268" r:id="rId16"/>
    <p:sldId id="270" r:id="rId17"/>
    <p:sldId id="271" r:id="rId18"/>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4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485BD3-BD3F-4A75-99C4-0AF86D8D62D8}"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3305652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485BD3-BD3F-4A75-99C4-0AF86D8D62D8}"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2363767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485BD3-BD3F-4A75-99C4-0AF86D8D62D8}"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431866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485BD3-BD3F-4A75-99C4-0AF86D8D62D8}"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133409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485BD3-BD3F-4A75-99C4-0AF86D8D62D8}" type="datetimeFigureOut">
              <a:rPr lang="en-GB" smtClean="0"/>
              <a:t>08/06/2020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3543985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485BD3-BD3F-4A75-99C4-0AF86D8D62D8}" type="datetimeFigureOut">
              <a:rPr lang="en-GB" smtClean="0"/>
              <a:t>08/06/2020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4262418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485BD3-BD3F-4A75-99C4-0AF86D8D62D8}" type="datetimeFigureOut">
              <a:rPr lang="en-GB" smtClean="0"/>
              <a:t>08/06/2020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2320528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3485BD3-BD3F-4A75-99C4-0AF86D8D62D8}"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2117801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3485BD3-BD3F-4A75-99C4-0AF86D8D62D8}"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777311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485BD3-BD3F-4A75-99C4-0AF86D8D62D8}"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3415360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485BD3-BD3F-4A75-99C4-0AF86D8D62D8}"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17A632-D0E1-4242-8459-CF96E9B401CE}" type="slidenum">
              <a:rPr lang="en-GB" smtClean="0"/>
              <a:t>‹#›</a:t>
            </a:fld>
            <a:endParaRPr lang="en-GB"/>
          </a:p>
        </p:txBody>
      </p:sp>
    </p:spTree>
    <p:extLst>
      <p:ext uri="{BB962C8B-B14F-4D97-AF65-F5344CB8AC3E}">
        <p14:creationId xmlns:p14="http://schemas.microsoft.com/office/powerpoint/2010/main" val="1004595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485BD3-BD3F-4A75-99C4-0AF86D8D62D8}" type="datetimeFigureOut">
              <a:rPr lang="en-GB" smtClean="0"/>
              <a:t>08/06/2020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17A632-D0E1-4242-8459-CF96E9B401CE}" type="slidenum">
              <a:rPr lang="en-GB" smtClean="0"/>
              <a:t>‹#›</a:t>
            </a:fld>
            <a:endParaRPr lang="en-GB"/>
          </a:p>
        </p:txBody>
      </p:sp>
    </p:spTree>
    <p:extLst>
      <p:ext uri="{BB962C8B-B14F-4D97-AF65-F5344CB8AC3E}">
        <p14:creationId xmlns:p14="http://schemas.microsoft.com/office/powerpoint/2010/main" val="21255165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3E8B4DA-7BE8-4F6B-9E0E-31280213B690}"/>
              </a:ext>
            </a:extLst>
          </p:cNvPr>
          <p:cNvPicPr/>
          <p:nvPr/>
        </p:nvPicPr>
        <p:blipFill rotWithShape="1">
          <a:blip r:embed="rId2" cstate="print">
            <a:extLst>
              <a:ext uri="{28A0092B-C50C-407E-A947-70E740481C1C}">
                <a14:useLocalDpi xmlns:a14="http://schemas.microsoft.com/office/drawing/2010/main" val="0"/>
              </a:ext>
            </a:extLst>
          </a:blip>
          <a:srcRect l="5058" r="9830" b="-1"/>
          <a:stretch/>
        </p:blipFill>
        <p:spPr bwMode="auto">
          <a:xfrm>
            <a:off x="3339478" y="10"/>
            <a:ext cx="6566522"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a:noFill/>
        </p:spPr>
      </p:pic>
      <p:sp useBgFill="1">
        <p:nvSpPr>
          <p:cNvPr id="12" name="Freeform: Shape 11">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9225"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0970"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388359" y="1122363"/>
            <a:ext cx="3268980" cy="3204134"/>
          </a:xfrm>
        </p:spPr>
        <p:txBody>
          <a:bodyPr anchor="b">
            <a:normAutofit/>
          </a:bodyPr>
          <a:lstStyle/>
          <a:p>
            <a:pPr algn="l"/>
            <a:r>
              <a:rPr lang="en-GB" sz="4300" u="sng"/>
              <a:t>Returning to school – </a:t>
            </a:r>
            <a:br>
              <a:rPr lang="en-GB" sz="4300" u="sng"/>
            </a:br>
            <a:r>
              <a:rPr lang="en-GB" sz="4300" u="sng"/>
              <a:t>how it will work</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720" y="412799"/>
            <a:ext cx="146304" cy="5720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0836" y="4546920"/>
            <a:ext cx="32689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117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7" y="1720124"/>
            <a:ext cx="8543925" cy="4907684"/>
          </a:xfrm>
        </p:spPr>
        <p:txBody>
          <a:bodyPr>
            <a:normAutofit fontScale="85000" lnSpcReduction="20000"/>
          </a:bodyPr>
          <a:lstStyle/>
          <a:p>
            <a:pPr marL="0" indent="0">
              <a:spcBef>
                <a:spcPts val="1200"/>
              </a:spcBef>
              <a:spcAft>
                <a:spcPts val="1200"/>
              </a:spcAft>
              <a:buNone/>
            </a:pPr>
            <a:r>
              <a:rPr lang="en-GB" b="1" u="sng" dirty="0">
                <a:solidFill>
                  <a:srgbClr val="7030A0"/>
                </a:solidFill>
              </a:rPr>
              <a:t>Before you leave your house</a:t>
            </a:r>
          </a:p>
          <a:p>
            <a:pPr>
              <a:spcBef>
                <a:spcPts val="1200"/>
              </a:spcBef>
              <a:spcAft>
                <a:spcPts val="1200"/>
              </a:spcAft>
              <a:buFont typeface="Wingdings" panose="05000000000000000000" pitchFamily="2" charset="2"/>
              <a:buChar char="ü"/>
            </a:pPr>
            <a:r>
              <a:rPr lang="en-GB" dirty="0"/>
              <a:t>Wear clean clothes every day – your uniform is fine or you can wear a t-shirt and shorts or leggings or joggers.  Wear your trainers too.</a:t>
            </a:r>
          </a:p>
          <a:p>
            <a:pPr>
              <a:spcBef>
                <a:spcPts val="1200"/>
              </a:spcBef>
              <a:spcAft>
                <a:spcPts val="1200"/>
              </a:spcAft>
              <a:buFont typeface="Wingdings" panose="05000000000000000000" pitchFamily="2" charset="2"/>
              <a:buChar char="ü"/>
            </a:pPr>
            <a:r>
              <a:rPr lang="en-GB" dirty="0"/>
              <a:t>Make sure that you have your coat, hard lunch box and water bottle. Everything you take to school will stay on your table in your classroom.</a:t>
            </a:r>
          </a:p>
          <a:p>
            <a:pPr>
              <a:spcBef>
                <a:spcPts val="1200"/>
              </a:spcBef>
              <a:spcAft>
                <a:spcPts val="1200"/>
              </a:spcAft>
              <a:buFont typeface="Wingdings" panose="05000000000000000000" pitchFamily="2" charset="2"/>
              <a:buChar char="ü"/>
            </a:pPr>
            <a:r>
              <a:rPr lang="en-GB" dirty="0"/>
              <a:t>Don’t worry about your PE kit – you’ll be doing that without getting changed.</a:t>
            </a:r>
          </a:p>
          <a:p>
            <a:pPr>
              <a:spcBef>
                <a:spcPts val="1200"/>
              </a:spcBef>
              <a:spcAft>
                <a:spcPts val="1200"/>
              </a:spcAft>
              <a:buFont typeface="Wingdings" panose="05000000000000000000" pitchFamily="2" charset="2"/>
              <a:buChar char="ü"/>
            </a:pPr>
            <a:r>
              <a:rPr lang="en-GB" dirty="0"/>
              <a:t>Wash your hands before you leave.</a:t>
            </a:r>
          </a:p>
          <a:p>
            <a:pPr>
              <a:spcBef>
                <a:spcPts val="1200"/>
              </a:spcBef>
              <a:spcAft>
                <a:spcPts val="1200"/>
              </a:spcAft>
              <a:buFont typeface="Wingdings" panose="05000000000000000000" pitchFamily="2" charset="2"/>
              <a:buChar char="ü"/>
            </a:pPr>
            <a:r>
              <a:rPr lang="en-GB" dirty="0"/>
              <a:t>Where possible, avoid public transport. Give yourself extra time and walk or cycle to school.</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dirty="0"/>
              <a:t>Returning to school – how it will work</a:t>
            </a:r>
          </a:p>
        </p:txBody>
      </p:sp>
      <p:pic>
        <p:nvPicPr>
          <p:cNvPr id="6" name="Picture 5">
            <a:extLst>
              <a:ext uri="{FF2B5EF4-FFF2-40B4-BE49-F238E27FC236}">
                <a16:creationId xmlns:a16="http://schemas.microsoft.com/office/drawing/2014/main" id="{63F82493-4CA8-4ADF-BA4C-4539A836426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9050" y="411960"/>
            <a:ext cx="1086485" cy="962025"/>
          </a:xfrm>
          <a:prstGeom prst="rect">
            <a:avLst/>
          </a:prstGeom>
          <a:noFill/>
          <a:ln>
            <a:noFill/>
          </a:ln>
        </p:spPr>
      </p:pic>
    </p:spTree>
    <p:extLst>
      <p:ext uri="{BB962C8B-B14F-4D97-AF65-F5344CB8AC3E}">
        <p14:creationId xmlns:p14="http://schemas.microsoft.com/office/powerpoint/2010/main" val="2395766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4"/>
            <a:ext cx="8543925" cy="4806085"/>
          </a:xfrm>
        </p:spPr>
        <p:txBody>
          <a:bodyPr>
            <a:normAutofit fontScale="92500" lnSpcReduction="10000"/>
          </a:bodyPr>
          <a:lstStyle/>
          <a:p>
            <a:pPr marL="0" indent="0">
              <a:spcBef>
                <a:spcPts val="1200"/>
              </a:spcBef>
              <a:spcAft>
                <a:spcPts val="1200"/>
              </a:spcAft>
              <a:buNone/>
            </a:pPr>
            <a:r>
              <a:rPr lang="en-GB" b="1" u="sng" dirty="0">
                <a:solidFill>
                  <a:srgbClr val="7030A0"/>
                </a:solidFill>
              </a:rPr>
              <a:t>Arriving at school</a:t>
            </a:r>
          </a:p>
          <a:p>
            <a:pPr>
              <a:spcBef>
                <a:spcPts val="1200"/>
              </a:spcBef>
              <a:spcAft>
                <a:spcPts val="1200"/>
              </a:spcAft>
              <a:buFont typeface="Wingdings" panose="05000000000000000000" pitchFamily="2" charset="2"/>
              <a:buChar char="ü"/>
            </a:pPr>
            <a:r>
              <a:rPr lang="en-GB" dirty="0"/>
              <a:t>Each year group will arrive at different times. If you are in Year 6 you will arrive at 8.45am; Year 1 at 9am; Reception at 9.15am; Nursery at 9.30am.</a:t>
            </a:r>
          </a:p>
          <a:p>
            <a:pPr>
              <a:spcBef>
                <a:spcPts val="1200"/>
              </a:spcBef>
              <a:spcAft>
                <a:spcPts val="1200"/>
              </a:spcAft>
              <a:buFont typeface="Wingdings" panose="05000000000000000000" pitchFamily="2" charset="2"/>
              <a:buChar char="ü"/>
            </a:pPr>
            <a:r>
              <a:rPr lang="en-GB" dirty="0"/>
              <a:t>Your will need to arrive on time and you can’t wait with other families. </a:t>
            </a:r>
          </a:p>
          <a:p>
            <a:pPr>
              <a:spcBef>
                <a:spcPts val="1200"/>
              </a:spcBef>
              <a:spcAft>
                <a:spcPts val="1200"/>
              </a:spcAft>
              <a:buFont typeface="Wingdings" panose="05000000000000000000" pitchFamily="2" charset="2"/>
              <a:buChar char="ü"/>
            </a:pPr>
            <a:r>
              <a:rPr lang="en-GB" dirty="0"/>
              <a:t>If you’re a little early you </a:t>
            </a:r>
            <a:r>
              <a:rPr lang="en-GB" b="1" u="sng" dirty="0"/>
              <a:t>must</a:t>
            </a:r>
            <a:r>
              <a:rPr lang="en-GB" dirty="0"/>
              <a:t> stand away from other people. This is very important.</a:t>
            </a:r>
          </a:p>
          <a:p>
            <a:pPr>
              <a:spcBef>
                <a:spcPts val="1200"/>
              </a:spcBef>
              <a:spcAft>
                <a:spcPts val="1200"/>
              </a:spcAft>
              <a:buFont typeface="Wingdings" panose="05000000000000000000" pitchFamily="2" charset="2"/>
              <a:buChar char="ü"/>
            </a:pPr>
            <a:r>
              <a:rPr lang="en-GB" dirty="0"/>
              <a:t>A teacher will then call you in to school – follow the red markings to make sure you don’t get to close to anyone else.</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F7A7D9FE-2E57-49B7-9E2A-D73B21B172D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6847" y="593730"/>
            <a:ext cx="1086485" cy="962025"/>
          </a:xfrm>
          <a:prstGeom prst="rect">
            <a:avLst/>
          </a:prstGeom>
          <a:noFill/>
          <a:ln>
            <a:noFill/>
          </a:ln>
        </p:spPr>
      </p:pic>
    </p:spTree>
    <p:extLst>
      <p:ext uri="{BB962C8B-B14F-4D97-AF65-F5344CB8AC3E}">
        <p14:creationId xmlns:p14="http://schemas.microsoft.com/office/powerpoint/2010/main" val="371748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lnSpcReduction="10000"/>
          </a:bodyPr>
          <a:lstStyle/>
          <a:p>
            <a:pPr marL="0" indent="0">
              <a:spcBef>
                <a:spcPts val="1200"/>
              </a:spcBef>
              <a:spcAft>
                <a:spcPts val="1200"/>
              </a:spcAft>
              <a:buNone/>
            </a:pPr>
            <a:r>
              <a:rPr lang="en-GB" b="1" u="sng" dirty="0">
                <a:solidFill>
                  <a:srgbClr val="7030A0"/>
                </a:solidFill>
              </a:rPr>
              <a:t>Getting back to normal</a:t>
            </a:r>
          </a:p>
          <a:p>
            <a:pPr>
              <a:spcBef>
                <a:spcPts val="1200"/>
              </a:spcBef>
              <a:spcAft>
                <a:spcPts val="1200"/>
              </a:spcAft>
              <a:buFont typeface="Wingdings" panose="05000000000000000000" pitchFamily="2" charset="2"/>
              <a:buChar char="ü"/>
            </a:pPr>
            <a:r>
              <a:rPr lang="en-GB" dirty="0"/>
              <a:t>It’s really important to us that you feel happy and safe at school.</a:t>
            </a:r>
          </a:p>
          <a:p>
            <a:pPr>
              <a:spcBef>
                <a:spcPts val="1200"/>
              </a:spcBef>
              <a:spcAft>
                <a:spcPts val="1200"/>
              </a:spcAft>
              <a:buFont typeface="Wingdings" panose="05000000000000000000" pitchFamily="2" charset="2"/>
              <a:buChar char="ü"/>
            </a:pPr>
            <a:r>
              <a:rPr lang="en-GB" dirty="0"/>
              <a:t>If you are upset by anything, tell the adult in your room and we’ll help you.</a:t>
            </a:r>
          </a:p>
          <a:p>
            <a:pPr>
              <a:spcBef>
                <a:spcPts val="1200"/>
              </a:spcBef>
              <a:spcAft>
                <a:spcPts val="1200"/>
              </a:spcAft>
              <a:buFont typeface="Wingdings" panose="05000000000000000000" pitchFamily="2" charset="2"/>
              <a:buChar char="ü"/>
            </a:pPr>
            <a:r>
              <a:rPr lang="en-GB" dirty="0"/>
              <a:t>Mrs Swaysland and Mrs Newington will be on hand most of the time so you have someone to speak to if you are upset or worried about your family.</a:t>
            </a:r>
          </a:p>
          <a:p>
            <a:pPr>
              <a:spcBef>
                <a:spcPts val="1200"/>
              </a:spcBef>
              <a:spcAft>
                <a:spcPts val="1200"/>
              </a:spcAft>
              <a:buFont typeface="Wingdings" panose="05000000000000000000" pitchFamily="2" charset="2"/>
              <a:buChar char="ü"/>
            </a:pPr>
            <a:r>
              <a:rPr lang="en-GB" dirty="0"/>
              <a:t>Work hard, be kind, challenge yourself!</a:t>
            </a:r>
          </a:p>
          <a:p>
            <a:pPr>
              <a:spcBef>
                <a:spcPts val="1200"/>
              </a:spcBef>
              <a:spcAft>
                <a:spcPts val="1200"/>
              </a:spcAft>
              <a:buFont typeface="Wingdings" panose="05000000000000000000" pitchFamily="2" charset="2"/>
              <a:buChar char="ü"/>
            </a:pPr>
            <a:endParaRPr lang="en-GB" dirty="0"/>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BB30E617-E82A-45EC-A61C-30FC1BEF802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8478" y="576145"/>
            <a:ext cx="1086485" cy="962025"/>
          </a:xfrm>
          <a:prstGeom prst="rect">
            <a:avLst/>
          </a:prstGeom>
          <a:noFill/>
          <a:ln>
            <a:noFill/>
          </a:ln>
        </p:spPr>
      </p:pic>
    </p:spTree>
    <p:extLst>
      <p:ext uri="{BB962C8B-B14F-4D97-AF65-F5344CB8AC3E}">
        <p14:creationId xmlns:p14="http://schemas.microsoft.com/office/powerpoint/2010/main" val="3122682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spcBef>
                <a:spcPts val="1200"/>
              </a:spcBef>
              <a:spcAft>
                <a:spcPts val="1200"/>
              </a:spcAft>
              <a:buNone/>
            </a:pPr>
            <a:r>
              <a:rPr lang="en-GB" u="sng" dirty="0">
                <a:solidFill>
                  <a:srgbClr val="7030A0"/>
                </a:solidFill>
              </a:rPr>
              <a:t>Entering your classroom</a:t>
            </a:r>
          </a:p>
          <a:p>
            <a:pPr>
              <a:spcBef>
                <a:spcPts val="1200"/>
              </a:spcBef>
              <a:spcAft>
                <a:spcPts val="1200"/>
              </a:spcAft>
              <a:buFont typeface="Wingdings" panose="05000000000000000000" pitchFamily="2" charset="2"/>
              <a:buChar char="ü"/>
            </a:pPr>
            <a:r>
              <a:rPr lang="en-GB" dirty="0"/>
              <a:t>As you enter school, you will be told which way to go and you’ll need to enter your classroom from the door outside.  </a:t>
            </a:r>
          </a:p>
          <a:p>
            <a:pPr>
              <a:spcBef>
                <a:spcPts val="1200"/>
              </a:spcBef>
              <a:spcAft>
                <a:spcPts val="1200"/>
              </a:spcAft>
              <a:buFont typeface="Wingdings" panose="05000000000000000000" pitchFamily="2" charset="2"/>
              <a:buChar char="ü"/>
            </a:pPr>
            <a:r>
              <a:rPr lang="en-GB" dirty="0"/>
              <a:t>Your teacher will give you a squirt of hand sanitizer and then tell you which seat or space to sit in. </a:t>
            </a:r>
          </a:p>
          <a:p>
            <a:pPr>
              <a:spcBef>
                <a:spcPts val="1200"/>
              </a:spcBef>
              <a:spcAft>
                <a:spcPts val="1200"/>
              </a:spcAft>
              <a:buFont typeface="Wingdings" panose="05000000000000000000" pitchFamily="2" charset="2"/>
              <a:buChar char="ü"/>
            </a:pPr>
            <a:r>
              <a:rPr lang="en-GB" dirty="0"/>
              <a:t>You will then be asked to wash your hands. Your teacher will tell you when it is your turn.</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1387A947-D90A-4E5C-A32B-620455BA2CE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90915" y="411960"/>
            <a:ext cx="1086485" cy="962025"/>
          </a:xfrm>
          <a:prstGeom prst="rect">
            <a:avLst/>
          </a:prstGeom>
          <a:noFill/>
          <a:ln>
            <a:noFill/>
          </a:ln>
        </p:spPr>
      </p:pic>
    </p:spTree>
    <p:extLst>
      <p:ext uri="{BB962C8B-B14F-4D97-AF65-F5344CB8AC3E}">
        <p14:creationId xmlns:p14="http://schemas.microsoft.com/office/powerpoint/2010/main" val="113334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3829" y="1400753"/>
            <a:ext cx="8543925" cy="4351338"/>
          </a:xfrm>
        </p:spPr>
        <p:txBody>
          <a:bodyPr/>
          <a:lstStyle/>
          <a:p>
            <a:pPr marL="0" indent="0">
              <a:spcBef>
                <a:spcPts val="1200"/>
              </a:spcBef>
              <a:spcAft>
                <a:spcPts val="1200"/>
              </a:spcAft>
              <a:buNone/>
            </a:pPr>
            <a:r>
              <a:rPr lang="en-GB" b="1" u="sng" dirty="0">
                <a:solidFill>
                  <a:srgbClr val="7030A0"/>
                </a:solidFill>
              </a:rPr>
              <a:t>The classroom layout</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8" name="Picture 7">
            <a:extLst>
              <a:ext uri="{FF2B5EF4-FFF2-40B4-BE49-F238E27FC236}">
                <a16:creationId xmlns:a16="http://schemas.microsoft.com/office/drawing/2014/main" id="{A591EEE5-3C3A-48AC-8FE3-151140879726}"/>
              </a:ext>
            </a:extLst>
          </p:cNvPr>
          <p:cNvPicPr>
            <a:picLocks noChangeAspect="1"/>
          </p:cNvPicPr>
          <p:nvPr/>
        </p:nvPicPr>
        <p:blipFill>
          <a:blip r:embed="rId2"/>
          <a:stretch>
            <a:fillRect/>
          </a:stretch>
        </p:blipFill>
        <p:spPr>
          <a:xfrm>
            <a:off x="8530892" y="380068"/>
            <a:ext cx="1091279" cy="963251"/>
          </a:xfrm>
          <a:prstGeom prst="rect">
            <a:avLst/>
          </a:prstGeom>
        </p:spPr>
      </p:pic>
      <p:pic>
        <p:nvPicPr>
          <p:cNvPr id="9" name="Picture 8">
            <a:extLst>
              <a:ext uri="{FF2B5EF4-FFF2-40B4-BE49-F238E27FC236}">
                <a16:creationId xmlns:a16="http://schemas.microsoft.com/office/drawing/2014/main" id="{B771034D-4DBA-46B6-B565-75588F9A6616}"/>
              </a:ext>
            </a:extLst>
          </p:cNvPr>
          <p:cNvPicPr>
            <a:picLocks noChangeAspect="1"/>
          </p:cNvPicPr>
          <p:nvPr/>
        </p:nvPicPr>
        <p:blipFill>
          <a:blip r:embed="rId3"/>
          <a:stretch>
            <a:fillRect/>
          </a:stretch>
        </p:blipFill>
        <p:spPr>
          <a:xfrm>
            <a:off x="150949" y="1870626"/>
            <a:ext cx="3294615" cy="2470962"/>
          </a:xfrm>
          <a:prstGeom prst="rect">
            <a:avLst/>
          </a:prstGeom>
        </p:spPr>
      </p:pic>
      <p:pic>
        <p:nvPicPr>
          <p:cNvPr id="10" name="Picture 9">
            <a:extLst>
              <a:ext uri="{FF2B5EF4-FFF2-40B4-BE49-F238E27FC236}">
                <a16:creationId xmlns:a16="http://schemas.microsoft.com/office/drawing/2014/main" id="{5BFF7087-3EA6-40D3-8335-A93089413437}"/>
              </a:ext>
            </a:extLst>
          </p:cNvPr>
          <p:cNvPicPr>
            <a:picLocks noChangeAspect="1"/>
          </p:cNvPicPr>
          <p:nvPr/>
        </p:nvPicPr>
        <p:blipFill>
          <a:blip r:embed="rId4"/>
          <a:stretch>
            <a:fillRect/>
          </a:stretch>
        </p:blipFill>
        <p:spPr>
          <a:xfrm>
            <a:off x="6327556" y="1613189"/>
            <a:ext cx="3294615" cy="4392820"/>
          </a:xfrm>
          <a:prstGeom prst="rect">
            <a:avLst/>
          </a:prstGeom>
        </p:spPr>
      </p:pic>
      <p:pic>
        <p:nvPicPr>
          <p:cNvPr id="11" name="Picture 10">
            <a:extLst>
              <a:ext uri="{FF2B5EF4-FFF2-40B4-BE49-F238E27FC236}">
                <a16:creationId xmlns:a16="http://schemas.microsoft.com/office/drawing/2014/main" id="{6157752E-C09E-4893-A38C-542BD7D48FE6}"/>
              </a:ext>
            </a:extLst>
          </p:cNvPr>
          <p:cNvPicPr>
            <a:picLocks noChangeAspect="1"/>
          </p:cNvPicPr>
          <p:nvPr/>
        </p:nvPicPr>
        <p:blipFill>
          <a:blip r:embed="rId5"/>
          <a:stretch>
            <a:fillRect/>
          </a:stretch>
        </p:blipFill>
        <p:spPr>
          <a:xfrm>
            <a:off x="2275346" y="3576422"/>
            <a:ext cx="3760662" cy="2820496"/>
          </a:xfrm>
          <a:prstGeom prst="rect">
            <a:avLst/>
          </a:prstGeom>
        </p:spPr>
      </p:pic>
    </p:spTree>
    <p:extLst>
      <p:ext uri="{BB962C8B-B14F-4D97-AF65-F5344CB8AC3E}">
        <p14:creationId xmlns:p14="http://schemas.microsoft.com/office/powerpoint/2010/main" val="23099493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3829" y="1400753"/>
            <a:ext cx="8543925" cy="4351338"/>
          </a:xfrm>
        </p:spPr>
        <p:txBody>
          <a:bodyPr/>
          <a:lstStyle/>
          <a:p>
            <a:pPr marL="0" indent="0">
              <a:spcBef>
                <a:spcPts val="1200"/>
              </a:spcBef>
              <a:spcAft>
                <a:spcPts val="1200"/>
              </a:spcAft>
              <a:buNone/>
            </a:pPr>
            <a:r>
              <a:rPr lang="en-GB" b="1" u="sng" dirty="0">
                <a:solidFill>
                  <a:srgbClr val="7030A0"/>
                </a:solidFill>
              </a:rPr>
              <a:t>The classroom layout</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8" name="Picture 7">
            <a:extLst>
              <a:ext uri="{FF2B5EF4-FFF2-40B4-BE49-F238E27FC236}">
                <a16:creationId xmlns:a16="http://schemas.microsoft.com/office/drawing/2014/main" id="{A591EEE5-3C3A-48AC-8FE3-151140879726}"/>
              </a:ext>
            </a:extLst>
          </p:cNvPr>
          <p:cNvPicPr>
            <a:picLocks noChangeAspect="1"/>
          </p:cNvPicPr>
          <p:nvPr/>
        </p:nvPicPr>
        <p:blipFill>
          <a:blip r:embed="rId2"/>
          <a:stretch>
            <a:fillRect/>
          </a:stretch>
        </p:blipFill>
        <p:spPr>
          <a:xfrm>
            <a:off x="8530892" y="380068"/>
            <a:ext cx="1091279" cy="963251"/>
          </a:xfrm>
          <a:prstGeom prst="rect">
            <a:avLst/>
          </a:prstGeom>
        </p:spPr>
      </p:pic>
      <p:pic>
        <p:nvPicPr>
          <p:cNvPr id="2" name="Picture 1">
            <a:extLst>
              <a:ext uri="{FF2B5EF4-FFF2-40B4-BE49-F238E27FC236}">
                <a16:creationId xmlns:a16="http://schemas.microsoft.com/office/drawing/2014/main" id="{076EC336-1300-48F0-A0E0-8C5AC42AA122}"/>
              </a:ext>
            </a:extLst>
          </p:cNvPr>
          <p:cNvPicPr>
            <a:picLocks noChangeAspect="1"/>
          </p:cNvPicPr>
          <p:nvPr/>
        </p:nvPicPr>
        <p:blipFill>
          <a:blip r:embed="rId3"/>
          <a:stretch>
            <a:fillRect/>
          </a:stretch>
        </p:blipFill>
        <p:spPr>
          <a:xfrm>
            <a:off x="283829" y="1987827"/>
            <a:ext cx="4288171" cy="3216128"/>
          </a:xfrm>
          <a:prstGeom prst="rect">
            <a:avLst/>
          </a:prstGeom>
        </p:spPr>
      </p:pic>
      <p:pic>
        <p:nvPicPr>
          <p:cNvPr id="5" name="Picture 4">
            <a:extLst>
              <a:ext uri="{FF2B5EF4-FFF2-40B4-BE49-F238E27FC236}">
                <a16:creationId xmlns:a16="http://schemas.microsoft.com/office/drawing/2014/main" id="{0197F2EE-C603-4507-88EE-591CE67575C5}"/>
              </a:ext>
            </a:extLst>
          </p:cNvPr>
          <p:cNvPicPr>
            <a:picLocks noChangeAspect="1"/>
          </p:cNvPicPr>
          <p:nvPr/>
        </p:nvPicPr>
        <p:blipFill>
          <a:blip r:embed="rId4"/>
          <a:stretch>
            <a:fillRect/>
          </a:stretch>
        </p:blipFill>
        <p:spPr>
          <a:xfrm>
            <a:off x="4810539" y="2910572"/>
            <a:ext cx="4956314" cy="3717236"/>
          </a:xfrm>
          <a:prstGeom prst="rect">
            <a:avLst/>
          </a:prstGeom>
        </p:spPr>
      </p:pic>
    </p:spTree>
    <p:extLst>
      <p:ext uri="{BB962C8B-B14F-4D97-AF65-F5344CB8AC3E}">
        <p14:creationId xmlns:p14="http://schemas.microsoft.com/office/powerpoint/2010/main" val="3329791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4"/>
            <a:ext cx="8315180" cy="5032375"/>
          </a:xfrm>
        </p:spPr>
        <p:txBody>
          <a:bodyPr>
            <a:normAutofit fontScale="92500" lnSpcReduction="20000"/>
          </a:bodyPr>
          <a:lstStyle/>
          <a:p>
            <a:pPr marL="0" indent="0">
              <a:spcBef>
                <a:spcPts val="1200"/>
              </a:spcBef>
              <a:spcAft>
                <a:spcPts val="1200"/>
              </a:spcAft>
              <a:buNone/>
            </a:pPr>
            <a:r>
              <a:rPr lang="en-GB" b="1" u="sng" dirty="0">
                <a:solidFill>
                  <a:srgbClr val="7030A0"/>
                </a:solidFill>
              </a:rPr>
              <a:t>Inside the classroom</a:t>
            </a:r>
          </a:p>
          <a:p>
            <a:pPr>
              <a:spcBef>
                <a:spcPts val="1200"/>
              </a:spcBef>
              <a:spcAft>
                <a:spcPts val="1200"/>
              </a:spcAft>
              <a:buFont typeface="Wingdings" panose="05000000000000000000" pitchFamily="2" charset="2"/>
              <a:buChar char="ü"/>
            </a:pPr>
            <a:r>
              <a:rPr lang="en-GB" dirty="0"/>
              <a:t>You will have your own equipment waiting on your table for you, don’t use other people’s equipment.</a:t>
            </a:r>
          </a:p>
          <a:p>
            <a:pPr>
              <a:spcBef>
                <a:spcPts val="1200"/>
              </a:spcBef>
              <a:spcAft>
                <a:spcPts val="1200"/>
              </a:spcAft>
              <a:buFont typeface="Wingdings" panose="05000000000000000000" pitchFamily="2" charset="2"/>
              <a:buChar char="ü"/>
            </a:pPr>
            <a:r>
              <a:rPr lang="en-GB" dirty="0"/>
              <a:t>A lot of lessons might take place outside!</a:t>
            </a:r>
          </a:p>
          <a:p>
            <a:pPr>
              <a:spcBef>
                <a:spcPts val="1200"/>
              </a:spcBef>
              <a:spcAft>
                <a:spcPts val="1200"/>
              </a:spcAft>
              <a:buFont typeface="Wingdings" panose="05000000000000000000" pitchFamily="2" charset="2"/>
              <a:buChar char="ü"/>
            </a:pPr>
            <a:r>
              <a:rPr lang="en-GB" dirty="0"/>
              <a:t>Stay in your seat at all times – put your hand up if you need the teacher.</a:t>
            </a:r>
          </a:p>
          <a:p>
            <a:pPr>
              <a:spcBef>
                <a:spcPts val="1200"/>
              </a:spcBef>
              <a:spcAft>
                <a:spcPts val="1200"/>
              </a:spcAft>
              <a:buFont typeface="Wingdings" panose="05000000000000000000" pitchFamily="2" charset="2"/>
              <a:buChar char="ü"/>
            </a:pPr>
            <a:r>
              <a:rPr lang="en-GB" dirty="0"/>
              <a:t>If you need the toilet, you can go, but you must ask first and not spend time with other children. You must also wash your hands.</a:t>
            </a:r>
          </a:p>
          <a:p>
            <a:pPr>
              <a:spcBef>
                <a:spcPts val="1200"/>
              </a:spcBef>
              <a:spcAft>
                <a:spcPts val="1200"/>
              </a:spcAft>
              <a:buFont typeface="Wingdings" panose="05000000000000000000" pitchFamily="2" charset="2"/>
              <a:buChar char="ü"/>
            </a:pPr>
            <a:r>
              <a:rPr lang="en-GB" dirty="0"/>
              <a:t>If you need to cough or sneeze then you must ‘</a:t>
            </a:r>
            <a:r>
              <a:rPr lang="en-GB" b="1" dirty="0"/>
              <a:t>catch it, bin it, kill it’.</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9F64DCF7-FF2E-472C-BC2D-4B3768DAE5A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6847" y="411960"/>
            <a:ext cx="1086485" cy="962025"/>
          </a:xfrm>
          <a:prstGeom prst="rect">
            <a:avLst/>
          </a:prstGeom>
          <a:noFill/>
          <a:ln>
            <a:noFill/>
          </a:ln>
        </p:spPr>
      </p:pic>
    </p:spTree>
    <p:extLst>
      <p:ext uri="{BB962C8B-B14F-4D97-AF65-F5344CB8AC3E}">
        <p14:creationId xmlns:p14="http://schemas.microsoft.com/office/powerpoint/2010/main" val="398310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4"/>
            <a:ext cx="5390033" cy="4935393"/>
          </a:xfrm>
        </p:spPr>
        <p:txBody>
          <a:bodyPr>
            <a:normAutofit lnSpcReduction="10000"/>
          </a:bodyPr>
          <a:lstStyle/>
          <a:p>
            <a:pPr marL="0" indent="0">
              <a:spcBef>
                <a:spcPts val="1200"/>
              </a:spcBef>
              <a:spcAft>
                <a:spcPts val="1200"/>
              </a:spcAft>
              <a:buNone/>
            </a:pPr>
            <a:r>
              <a:rPr lang="en-GB" b="1" u="sng" dirty="0">
                <a:solidFill>
                  <a:srgbClr val="7030A0"/>
                </a:solidFill>
              </a:rPr>
              <a:t>Catch it, bin it, kill it!</a:t>
            </a:r>
          </a:p>
          <a:p>
            <a:pPr>
              <a:spcBef>
                <a:spcPts val="1200"/>
              </a:spcBef>
              <a:spcAft>
                <a:spcPts val="1200"/>
              </a:spcAft>
              <a:buFont typeface="Wingdings" panose="05000000000000000000" pitchFamily="2" charset="2"/>
              <a:buChar char="ü"/>
            </a:pPr>
            <a:r>
              <a:rPr lang="en-GB" dirty="0"/>
              <a:t>‘Catch it’ means you sneeze in a tissue or your elbow.</a:t>
            </a:r>
          </a:p>
          <a:p>
            <a:pPr>
              <a:spcBef>
                <a:spcPts val="1200"/>
              </a:spcBef>
              <a:spcAft>
                <a:spcPts val="1200"/>
              </a:spcAft>
              <a:buFont typeface="Wingdings" panose="05000000000000000000" pitchFamily="2" charset="2"/>
              <a:buChar char="ü"/>
            </a:pPr>
            <a:r>
              <a:rPr lang="en-GB" dirty="0"/>
              <a:t>‘Bin it’ means you put your tissue in the bin as soon as possible.</a:t>
            </a:r>
          </a:p>
          <a:p>
            <a:pPr>
              <a:spcBef>
                <a:spcPts val="1200"/>
              </a:spcBef>
              <a:spcAft>
                <a:spcPts val="1200"/>
              </a:spcAft>
              <a:buFont typeface="Wingdings" panose="05000000000000000000" pitchFamily="2" charset="2"/>
              <a:buChar char="ü"/>
            </a:pPr>
            <a:r>
              <a:rPr lang="en-GB" dirty="0"/>
              <a:t>‘Kill it’ means you wash your hands.</a:t>
            </a:r>
          </a:p>
          <a:p>
            <a:pPr>
              <a:spcBef>
                <a:spcPts val="1200"/>
              </a:spcBef>
              <a:spcAft>
                <a:spcPts val="1200"/>
              </a:spcAft>
              <a:buFont typeface="Wingdings" panose="05000000000000000000" pitchFamily="2" charset="2"/>
              <a:buChar char="ü"/>
            </a:pPr>
            <a:r>
              <a:rPr lang="en-GB" dirty="0"/>
              <a:t>There will be tissues and a special bin in your classroom so you can safely throw away your tissues.</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2" name="Picture 1"/>
          <p:cNvPicPr>
            <a:picLocks noChangeAspect="1"/>
          </p:cNvPicPr>
          <p:nvPr/>
        </p:nvPicPr>
        <p:blipFill>
          <a:blip r:embed="rId2"/>
          <a:stretch>
            <a:fillRect/>
          </a:stretch>
        </p:blipFill>
        <p:spPr>
          <a:xfrm>
            <a:off x="6980708" y="1825624"/>
            <a:ext cx="2079232" cy="4579071"/>
          </a:xfrm>
          <a:prstGeom prst="rect">
            <a:avLst/>
          </a:prstGeom>
        </p:spPr>
      </p:pic>
      <p:pic>
        <p:nvPicPr>
          <p:cNvPr id="6" name="Picture 5">
            <a:extLst>
              <a:ext uri="{FF2B5EF4-FFF2-40B4-BE49-F238E27FC236}">
                <a16:creationId xmlns:a16="http://schemas.microsoft.com/office/drawing/2014/main" id="{17075797-E327-476E-8CEE-03472840FF2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0915" y="453305"/>
            <a:ext cx="1086485" cy="962025"/>
          </a:xfrm>
          <a:prstGeom prst="rect">
            <a:avLst/>
          </a:prstGeom>
          <a:noFill/>
          <a:ln>
            <a:noFill/>
          </a:ln>
        </p:spPr>
      </p:pic>
    </p:spTree>
    <p:extLst>
      <p:ext uri="{BB962C8B-B14F-4D97-AF65-F5344CB8AC3E}">
        <p14:creationId xmlns:p14="http://schemas.microsoft.com/office/powerpoint/2010/main" val="3765717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806084"/>
          </a:xfrm>
        </p:spPr>
        <p:txBody>
          <a:bodyPr>
            <a:normAutofit/>
          </a:bodyPr>
          <a:lstStyle/>
          <a:p>
            <a:pPr marL="0" indent="0">
              <a:spcBef>
                <a:spcPts val="1200"/>
              </a:spcBef>
              <a:spcAft>
                <a:spcPts val="1200"/>
              </a:spcAft>
              <a:buNone/>
            </a:pPr>
            <a:r>
              <a:rPr lang="en-GB" b="1" u="sng" dirty="0">
                <a:solidFill>
                  <a:srgbClr val="7030A0"/>
                </a:solidFill>
              </a:rPr>
              <a:t>Lessons</a:t>
            </a:r>
          </a:p>
          <a:p>
            <a:pPr>
              <a:spcBef>
                <a:spcPts val="1200"/>
              </a:spcBef>
              <a:spcAft>
                <a:spcPts val="1200"/>
              </a:spcAft>
              <a:buFont typeface="Wingdings" panose="05000000000000000000" pitchFamily="2" charset="2"/>
              <a:buChar char="ü"/>
            </a:pPr>
            <a:r>
              <a:rPr lang="en-GB" dirty="0"/>
              <a:t>Your teacher will prepare lessons like you normally have in school.</a:t>
            </a:r>
          </a:p>
          <a:p>
            <a:pPr>
              <a:spcBef>
                <a:spcPts val="1200"/>
              </a:spcBef>
              <a:spcAft>
                <a:spcPts val="1200"/>
              </a:spcAft>
              <a:buFont typeface="Wingdings" panose="05000000000000000000" pitchFamily="2" charset="2"/>
              <a:buChar char="ü"/>
            </a:pPr>
            <a:r>
              <a:rPr lang="en-GB" dirty="0"/>
              <a:t>You must try your hardest – we still expect you to ‘work hard’</a:t>
            </a:r>
          </a:p>
          <a:p>
            <a:pPr>
              <a:spcBef>
                <a:spcPts val="1200"/>
              </a:spcBef>
              <a:spcAft>
                <a:spcPts val="1200"/>
              </a:spcAft>
              <a:buFont typeface="Wingdings" panose="05000000000000000000" pitchFamily="2" charset="2"/>
              <a:buChar char="ü"/>
            </a:pPr>
            <a:r>
              <a:rPr lang="en-GB" dirty="0"/>
              <a:t>If you’re struggling, then the teacher will come to you, but don’t get out of your seat unless the teacher calls you.</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7" name="Picture 6">
            <a:extLst>
              <a:ext uri="{FF2B5EF4-FFF2-40B4-BE49-F238E27FC236}">
                <a16:creationId xmlns:a16="http://schemas.microsoft.com/office/drawing/2014/main" id="{E54147F6-CC0A-4399-A341-0FED4A9BA737}"/>
              </a:ext>
            </a:extLst>
          </p:cNvPr>
          <p:cNvPicPr>
            <a:picLocks noChangeAspect="1"/>
          </p:cNvPicPr>
          <p:nvPr/>
        </p:nvPicPr>
        <p:blipFill>
          <a:blip r:embed="rId2"/>
          <a:stretch>
            <a:fillRect/>
          </a:stretch>
        </p:blipFill>
        <p:spPr>
          <a:xfrm>
            <a:off x="8369760" y="411347"/>
            <a:ext cx="1091279" cy="963251"/>
          </a:xfrm>
          <a:prstGeom prst="rect">
            <a:avLst/>
          </a:prstGeom>
        </p:spPr>
      </p:pic>
    </p:spTree>
    <p:extLst>
      <p:ext uri="{BB962C8B-B14F-4D97-AF65-F5344CB8AC3E}">
        <p14:creationId xmlns:p14="http://schemas.microsoft.com/office/powerpoint/2010/main" val="591292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a:bodyPr>
          <a:lstStyle/>
          <a:p>
            <a:pPr marL="0" indent="0">
              <a:spcBef>
                <a:spcPts val="1200"/>
              </a:spcBef>
              <a:spcAft>
                <a:spcPts val="1200"/>
              </a:spcAft>
              <a:buNone/>
            </a:pPr>
            <a:r>
              <a:rPr lang="en-GB" b="1" u="sng" dirty="0" err="1">
                <a:solidFill>
                  <a:srgbClr val="7030A0"/>
                </a:solidFill>
              </a:rPr>
              <a:t>Breaktime</a:t>
            </a:r>
            <a:endParaRPr lang="en-GB" b="1" u="sng" dirty="0">
              <a:solidFill>
                <a:srgbClr val="7030A0"/>
              </a:solidFill>
            </a:endParaRPr>
          </a:p>
          <a:p>
            <a:pPr>
              <a:spcBef>
                <a:spcPts val="1200"/>
              </a:spcBef>
              <a:spcAft>
                <a:spcPts val="1200"/>
              </a:spcAft>
              <a:buFont typeface="Wingdings" panose="05000000000000000000" pitchFamily="2" charset="2"/>
              <a:buChar char="ü"/>
            </a:pPr>
            <a:r>
              <a:rPr lang="en-GB" dirty="0"/>
              <a:t>You will still have your break times outside but it might not be where you normally play.</a:t>
            </a:r>
          </a:p>
          <a:p>
            <a:pPr>
              <a:spcBef>
                <a:spcPts val="1200"/>
              </a:spcBef>
              <a:spcAft>
                <a:spcPts val="1200"/>
              </a:spcAft>
              <a:buFont typeface="Wingdings" panose="05000000000000000000" pitchFamily="2" charset="2"/>
              <a:buChar char="ü"/>
            </a:pPr>
            <a:r>
              <a:rPr lang="en-GB" dirty="0"/>
              <a:t>You can only play with children that are in your group and you have to try to distance yourself still.</a:t>
            </a:r>
          </a:p>
          <a:p>
            <a:pPr>
              <a:spcBef>
                <a:spcPts val="1200"/>
              </a:spcBef>
              <a:spcAft>
                <a:spcPts val="1200"/>
              </a:spcAft>
              <a:buFont typeface="Wingdings" panose="05000000000000000000" pitchFamily="2" charset="2"/>
              <a:buChar char="ü"/>
            </a:pPr>
            <a:r>
              <a:rPr lang="en-GB" dirty="0"/>
              <a:t>When you come in from break, you must wash your hands.</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2" name="Picture 1">
            <a:extLst>
              <a:ext uri="{FF2B5EF4-FFF2-40B4-BE49-F238E27FC236}">
                <a16:creationId xmlns:a16="http://schemas.microsoft.com/office/drawing/2014/main" id="{609BB4C1-868F-4CC0-832C-89054D8334A8}"/>
              </a:ext>
            </a:extLst>
          </p:cNvPr>
          <p:cNvPicPr>
            <a:picLocks noChangeAspect="1"/>
          </p:cNvPicPr>
          <p:nvPr/>
        </p:nvPicPr>
        <p:blipFill>
          <a:blip r:embed="rId2"/>
          <a:stretch>
            <a:fillRect/>
          </a:stretch>
        </p:blipFill>
        <p:spPr>
          <a:xfrm>
            <a:off x="8453283" y="558688"/>
            <a:ext cx="1085182" cy="957155"/>
          </a:xfrm>
          <a:prstGeom prst="rect">
            <a:avLst/>
          </a:prstGeom>
        </p:spPr>
      </p:pic>
    </p:spTree>
    <p:extLst>
      <p:ext uri="{BB962C8B-B14F-4D97-AF65-F5344CB8AC3E}">
        <p14:creationId xmlns:p14="http://schemas.microsoft.com/office/powerpoint/2010/main" val="2734931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a:bodyPr>
          <a:lstStyle/>
          <a:p>
            <a:pPr marL="0" indent="0">
              <a:spcBef>
                <a:spcPts val="1200"/>
              </a:spcBef>
              <a:spcAft>
                <a:spcPts val="1200"/>
              </a:spcAft>
              <a:buNone/>
            </a:pPr>
            <a:r>
              <a:rPr lang="en-GB" b="1" u="sng" dirty="0">
                <a:solidFill>
                  <a:srgbClr val="7030A0"/>
                </a:solidFill>
              </a:rPr>
              <a:t>Lunchtime</a:t>
            </a:r>
          </a:p>
          <a:p>
            <a:pPr>
              <a:spcBef>
                <a:spcPts val="1200"/>
              </a:spcBef>
              <a:spcAft>
                <a:spcPts val="1200"/>
              </a:spcAft>
              <a:buFont typeface="Wingdings" panose="05000000000000000000" pitchFamily="2" charset="2"/>
              <a:buChar char="ü"/>
            </a:pPr>
            <a:r>
              <a:rPr lang="en-GB" dirty="0"/>
              <a:t>Everybody will eat lunch in their own seat. Once you have finished lunch, an adult will take you outside to play. Grab bags will be brought to your room.</a:t>
            </a:r>
          </a:p>
          <a:p>
            <a:pPr>
              <a:spcBef>
                <a:spcPts val="1200"/>
              </a:spcBef>
              <a:spcAft>
                <a:spcPts val="1200"/>
              </a:spcAft>
              <a:buFont typeface="Wingdings" panose="05000000000000000000" pitchFamily="2" charset="2"/>
              <a:buChar char="ü"/>
            </a:pPr>
            <a:r>
              <a:rPr lang="en-GB" dirty="0"/>
              <a:t>If you fall over at lunch or break and you need first aid, an adult will help you but they might be wearing some different clothes (I’ll tell you more about that).</a:t>
            </a:r>
          </a:p>
          <a:p>
            <a:pPr>
              <a:spcBef>
                <a:spcPts val="1200"/>
              </a:spcBef>
              <a:spcAft>
                <a:spcPts val="1200"/>
              </a:spcAft>
              <a:buFont typeface="Wingdings" panose="05000000000000000000" pitchFamily="2" charset="2"/>
              <a:buChar char="ü"/>
            </a:pPr>
            <a:r>
              <a:rPr lang="en-GB" dirty="0"/>
              <a:t>When you come in from lunch, you must wash your hands.</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8B3452AF-4759-4DA6-B8B3-DE796982DCD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6847" y="593730"/>
            <a:ext cx="1086485" cy="962025"/>
          </a:xfrm>
          <a:prstGeom prst="rect">
            <a:avLst/>
          </a:prstGeom>
          <a:noFill/>
          <a:ln>
            <a:noFill/>
          </a:ln>
        </p:spPr>
      </p:pic>
    </p:spTree>
    <p:extLst>
      <p:ext uri="{BB962C8B-B14F-4D97-AF65-F5344CB8AC3E}">
        <p14:creationId xmlns:p14="http://schemas.microsoft.com/office/powerpoint/2010/main" val="192203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a:bodyPr>
          <a:lstStyle/>
          <a:p>
            <a:pPr marL="0" indent="0">
              <a:spcBef>
                <a:spcPts val="1200"/>
              </a:spcBef>
              <a:spcAft>
                <a:spcPts val="1200"/>
              </a:spcAft>
              <a:buNone/>
            </a:pPr>
            <a:r>
              <a:rPr lang="en-GB" b="1" u="sng" dirty="0">
                <a:solidFill>
                  <a:srgbClr val="7030A0"/>
                </a:solidFill>
              </a:rPr>
              <a:t>If you feel unwell</a:t>
            </a:r>
          </a:p>
          <a:p>
            <a:pPr>
              <a:spcBef>
                <a:spcPts val="1200"/>
              </a:spcBef>
              <a:spcAft>
                <a:spcPts val="1200"/>
              </a:spcAft>
              <a:buFont typeface="Wingdings" panose="05000000000000000000" pitchFamily="2" charset="2"/>
              <a:buChar char="ü"/>
            </a:pPr>
            <a:r>
              <a:rPr lang="en-GB" dirty="0"/>
              <a:t>If you have a temperature, a new cough, or lose some sense of taste or smell, then you must tell an adult.</a:t>
            </a:r>
          </a:p>
          <a:p>
            <a:pPr>
              <a:spcBef>
                <a:spcPts val="1200"/>
              </a:spcBef>
              <a:spcAft>
                <a:spcPts val="1200"/>
              </a:spcAft>
              <a:buFont typeface="Wingdings" panose="05000000000000000000" pitchFamily="2" charset="2"/>
              <a:buChar char="ü"/>
            </a:pPr>
            <a:r>
              <a:rPr lang="en-GB" dirty="0"/>
              <a:t>Someone will take you to Narnia to make sure you’re ok and your parents will be called to collect you.</a:t>
            </a:r>
          </a:p>
          <a:p>
            <a:pPr>
              <a:spcBef>
                <a:spcPts val="1200"/>
              </a:spcBef>
              <a:spcAft>
                <a:spcPts val="1200"/>
              </a:spcAft>
              <a:buFont typeface="Wingdings" panose="05000000000000000000" pitchFamily="2" charset="2"/>
              <a:buChar char="ü"/>
            </a:pPr>
            <a:r>
              <a:rPr lang="en-GB" dirty="0"/>
              <a:t>The adult looking after you might be wearing different clothes that help them to keep germs away.</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2" name="Picture 1">
            <a:extLst>
              <a:ext uri="{FF2B5EF4-FFF2-40B4-BE49-F238E27FC236}">
                <a16:creationId xmlns:a16="http://schemas.microsoft.com/office/drawing/2014/main" id="{0AB8CD4E-9504-4A6D-8051-7326CFD8AD94}"/>
              </a:ext>
            </a:extLst>
          </p:cNvPr>
          <p:cNvPicPr>
            <a:picLocks noChangeAspect="1"/>
          </p:cNvPicPr>
          <p:nvPr/>
        </p:nvPicPr>
        <p:blipFill>
          <a:blip r:embed="rId2"/>
          <a:stretch>
            <a:fillRect/>
          </a:stretch>
        </p:blipFill>
        <p:spPr>
          <a:xfrm>
            <a:off x="8257499" y="414395"/>
            <a:ext cx="1085182" cy="957155"/>
          </a:xfrm>
          <a:prstGeom prst="rect">
            <a:avLst/>
          </a:prstGeom>
        </p:spPr>
      </p:pic>
    </p:spTree>
    <p:extLst>
      <p:ext uri="{BB962C8B-B14F-4D97-AF65-F5344CB8AC3E}">
        <p14:creationId xmlns:p14="http://schemas.microsoft.com/office/powerpoint/2010/main" val="2080735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a:bodyPr>
          <a:lstStyle/>
          <a:p>
            <a:pPr marL="0" indent="0">
              <a:spcBef>
                <a:spcPts val="1200"/>
              </a:spcBef>
              <a:spcAft>
                <a:spcPts val="1200"/>
              </a:spcAft>
              <a:buNone/>
            </a:pPr>
            <a:r>
              <a:rPr lang="en-GB" b="1" u="sng" dirty="0">
                <a:solidFill>
                  <a:srgbClr val="7030A0"/>
                </a:solidFill>
              </a:rPr>
              <a:t>Personal Protective Equipment (PPE)</a:t>
            </a:r>
          </a:p>
          <a:p>
            <a:pPr>
              <a:spcBef>
                <a:spcPts val="1200"/>
              </a:spcBef>
              <a:spcAft>
                <a:spcPts val="1200"/>
              </a:spcAft>
              <a:buFont typeface="Wingdings" panose="05000000000000000000" pitchFamily="2" charset="2"/>
              <a:buChar char="ü"/>
            </a:pPr>
            <a:r>
              <a:rPr lang="en-GB" dirty="0"/>
              <a:t>If you feel unwell or teachers have to help with first aid, they might wear some strange clothes so that you can all stay safe.</a:t>
            </a:r>
          </a:p>
          <a:p>
            <a:pPr>
              <a:spcBef>
                <a:spcPts val="1200"/>
              </a:spcBef>
              <a:spcAft>
                <a:spcPts val="1200"/>
              </a:spcAft>
              <a:buFont typeface="Wingdings" panose="05000000000000000000" pitchFamily="2" charset="2"/>
              <a:buChar char="ü"/>
            </a:pPr>
            <a:r>
              <a:rPr lang="en-GB" dirty="0"/>
              <a:t>Adults might wear a mask, gloves, an apron or even a face shield.</a:t>
            </a:r>
          </a:p>
          <a:p>
            <a:pPr>
              <a:spcBef>
                <a:spcPts val="1200"/>
              </a:spcBef>
              <a:spcAft>
                <a:spcPts val="1200"/>
              </a:spcAft>
              <a:buFont typeface="Wingdings" panose="05000000000000000000" pitchFamily="2" charset="2"/>
              <a:buChar char="ü"/>
            </a:pPr>
            <a:r>
              <a:rPr lang="en-GB" dirty="0"/>
              <a:t>Behind the PPE is one of your teachers and it is completely normal. You might have seen lots of people wearing gloves or masks at the supermarket already.</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0CCCC2F5-DEDE-4EBA-B8C3-C6680F8268A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6847" y="411960"/>
            <a:ext cx="1086485" cy="962025"/>
          </a:xfrm>
          <a:prstGeom prst="rect">
            <a:avLst/>
          </a:prstGeom>
          <a:noFill/>
          <a:ln>
            <a:noFill/>
          </a:ln>
        </p:spPr>
      </p:pic>
    </p:spTree>
    <p:extLst>
      <p:ext uri="{BB962C8B-B14F-4D97-AF65-F5344CB8AC3E}">
        <p14:creationId xmlns:p14="http://schemas.microsoft.com/office/powerpoint/2010/main" val="558333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242" y="1271443"/>
            <a:ext cx="8543925" cy="4907684"/>
          </a:xfrm>
        </p:spPr>
        <p:txBody>
          <a:bodyPr>
            <a:normAutofit/>
          </a:bodyPr>
          <a:lstStyle/>
          <a:p>
            <a:pPr marL="0" indent="0">
              <a:spcBef>
                <a:spcPts val="1200"/>
              </a:spcBef>
              <a:spcAft>
                <a:spcPts val="1200"/>
              </a:spcAft>
              <a:buNone/>
            </a:pPr>
            <a:r>
              <a:rPr lang="en-GB" b="1" u="sng" dirty="0">
                <a:solidFill>
                  <a:srgbClr val="7030A0"/>
                </a:solidFill>
              </a:rPr>
              <a:t>Personal Protective Equipment (PPE)</a:t>
            </a:r>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3074" name="Picture 2" descr="Why Wearing Mask is a Good Practice to Stop COVID-19 - SOL Organ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5547" y="1856509"/>
            <a:ext cx="3854017" cy="238892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OVID-19: countries, businesses must safeguard human rights a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9278" y="4400541"/>
            <a:ext cx="5195851" cy="233769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ldi to give staff face masks while working during coronavirus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6949" y="1878691"/>
            <a:ext cx="3213633" cy="24102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2E2A6E3-CEFB-4C88-A623-5D99E75092F6}"/>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62377" y="396040"/>
            <a:ext cx="1086485" cy="962025"/>
          </a:xfrm>
          <a:prstGeom prst="rect">
            <a:avLst/>
          </a:prstGeom>
          <a:noFill/>
          <a:ln>
            <a:noFill/>
          </a:ln>
        </p:spPr>
      </p:pic>
    </p:spTree>
    <p:extLst>
      <p:ext uri="{BB962C8B-B14F-4D97-AF65-F5344CB8AC3E}">
        <p14:creationId xmlns:p14="http://schemas.microsoft.com/office/powerpoint/2010/main" val="644567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fontScale="92500" lnSpcReduction="20000"/>
          </a:bodyPr>
          <a:lstStyle/>
          <a:p>
            <a:pPr marL="0" indent="0">
              <a:spcBef>
                <a:spcPts val="1200"/>
              </a:spcBef>
              <a:spcAft>
                <a:spcPts val="1200"/>
              </a:spcAft>
              <a:buNone/>
            </a:pPr>
            <a:r>
              <a:rPr lang="en-GB" b="1" u="sng" dirty="0">
                <a:solidFill>
                  <a:srgbClr val="7030A0"/>
                </a:solidFill>
              </a:rPr>
              <a:t>Leaving school at the end of the day</a:t>
            </a:r>
          </a:p>
          <a:p>
            <a:pPr>
              <a:spcBef>
                <a:spcPts val="1200"/>
              </a:spcBef>
              <a:spcAft>
                <a:spcPts val="1200"/>
              </a:spcAft>
              <a:buFont typeface="Wingdings" panose="05000000000000000000" pitchFamily="2" charset="2"/>
              <a:buChar char="ü"/>
            </a:pPr>
            <a:r>
              <a:rPr lang="en-GB" dirty="0"/>
              <a:t>Year groups will leave school at different times. Nursery will be collected at 11.30am. Reception and 1.15pm; Year 1 at 1.30pm; Year 6 at 1.45pm.</a:t>
            </a:r>
          </a:p>
          <a:p>
            <a:pPr>
              <a:spcBef>
                <a:spcPts val="1200"/>
              </a:spcBef>
              <a:spcAft>
                <a:spcPts val="1200"/>
              </a:spcAft>
              <a:buFont typeface="Wingdings" panose="05000000000000000000" pitchFamily="2" charset="2"/>
              <a:buChar char="ü"/>
            </a:pPr>
            <a:r>
              <a:rPr lang="en-GB" dirty="0"/>
              <a:t>Before you leave you must wash your hands.</a:t>
            </a:r>
          </a:p>
          <a:p>
            <a:pPr>
              <a:spcBef>
                <a:spcPts val="1200"/>
              </a:spcBef>
              <a:spcAft>
                <a:spcPts val="1200"/>
              </a:spcAft>
              <a:buFont typeface="Wingdings" panose="05000000000000000000" pitchFamily="2" charset="2"/>
              <a:buChar char="ü"/>
            </a:pPr>
            <a:r>
              <a:rPr lang="en-GB" dirty="0"/>
              <a:t>Your teacher will tell you when you are to leave the room.  Reception will meet their parents in the outdoor area and Nursery and Year 1 will meet their parents on the playground.  </a:t>
            </a:r>
          </a:p>
          <a:p>
            <a:pPr>
              <a:spcBef>
                <a:spcPts val="1200"/>
              </a:spcBef>
              <a:spcAft>
                <a:spcPts val="1200"/>
              </a:spcAft>
              <a:buFont typeface="Wingdings" panose="05000000000000000000" pitchFamily="2" charset="2"/>
              <a:buChar char="ü"/>
            </a:pPr>
            <a:r>
              <a:rPr lang="en-GB" dirty="0"/>
              <a:t>When you leave with your parents or carers, you must not mix with other children.</a:t>
            </a:r>
          </a:p>
          <a:p>
            <a:pPr>
              <a:spcBef>
                <a:spcPts val="1200"/>
              </a:spcBef>
              <a:spcAft>
                <a:spcPts val="1200"/>
              </a:spcAft>
              <a:buFont typeface="Wingdings" panose="05000000000000000000" pitchFamily="2" charset="2"/>
              <a:buChar char="ü"/>
            </a:pPr>
            <a:endParaRPr lang="en-GB" dirty="0"/>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6" name="Picture 5">
            <a:extLst>
              <a:ext uri="{FF2B5EF4-FFF2-40B4-BE49-F238E27FC236}">
                <a16:creationId xmlns:a16="http://schemas.microsoft.com/office/drawing/2014/main" id="{AF472290-A653-41D7-B24C-E046133232D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6847" y="411960"/>
            <a:ext cx="1086485" cy="962025"/>
          </a:xfrm>
          <a:prstGeom prst="rect">
            <a:avLst/>
          </a:prstGeom>
          <a:noFill/>
          <a:ln>
            <a:noFill/>
          </a:ln>
        </p:spPr>
      </p:pic>
    </p:spTree>
    <p:extLst>
      <p:ext uri="{BB962C8B-B14F-4D97-AF65-F5344CB8AC3E}">
        <p14:creationId xmlns:p14="http://schemas.microsoft.com/office/powerpoint/2010/main" val="372797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825625"/>
            <a:ext cx="8543925" cy="4907684"/>
          </a:xfrm>
        </p:spPr>
        <p:txBody>
          <a:bodyPr>
            <a:normAutofit/>
          </a:bodyPr>
          <a:lstStyle/>
          <a:p>
            <a:pPr marL="0" indent="0">
              <a:spcBef>
                <a:spcPts val="1200"/>
              </a:spcBef>
              <a:spcAft>
                <a:spcPts val="1200"/>
              </a:spcAft>
              <a:buNone/>
            </a:pPr>
            <a:r>
              <a:rPr lang="en-GB" b="1" u="sng">
                <a:solidFill>
                  <a:srgbClr val="7030A0"/>
                </a:solidFill>
              </a:rPr>
              <a:t>When you get home</a:t>
            </a:r>
          </a:p>
          <a:p>
            <a:pPr>
              <a:spcBef>
                <a:spcPts val="1200"/>
              </a:spcBef>
              <a:spcAft>
                <a:spcPts val="1200"/>
              </a:spcAft>
              <a:buFont typeface="Wingdings" panose="05000000000000000000" pitchFamily="2" charset="2"/>
              <a:buChar char="ü"/>
            </a:pPr>
            <a:r>
              <a:rPr lang="en-GB"/>
              <a:t>Wash your hands as soon as you get in your house. </a:t>
            </a:r>
          </a:p>
          <a:p>
            <a:pPr>
              <a:spcBef>
                <a:spcPts val="1200"/>
              </a:spcBef>
              <a:spcAft>
                <a:spcPts val="1200"/>
              </a:spcAft>
              <a:buFont typeface="Wingdings" panose="05000000000000000000" pitchFamily="2" charset="2"/>
              <a:buChar char="ü"/>
            </a:pPr>
            <a:r>
              <a:rPr lang="en-GB"/>
              <a:t>Tell your parents or carers about your fantastic day.</a:t>
            </a:r>
          </a:p>
          <a:p>
            <a:pPr>
              <a:spcBef>
                <a:spcPts val="1200"/>
              </a:spcBef>
              <a:spcAft>
                <a:spcPts val="1200"/>
              </a:spcAft>
              <a:buFont typeface="Wingdings" panose="05000000000000000000" pitchFamily="2" charset="2"/>
              <a:buChar char="ü"/>
            </a:pPr>
            <a:r>
              <a:rPr lang="en-GB"/>
              <a:t>Fall asleep on the sofa because you’ve worked so hard all day!</a:t>
            </a:r>
          </a:p>
          <a:p>
            <a:pPr>
              <a:spcBef>
                <a:spcPts val="1200"/>
              </a:spcBef>
              <a:spcAft>
                <a:spcPts val="1200"/>
              </a:spcAft>
              <a:buFont typeface="Wingdings" panose="05000000000000000000" pitchFamily="2" charset="2"/>
              <a:buChar char="ü"/>
            </a:pPr>
            <a:endParaRPr lang="en-GB" dirty="0"/>
          </a:p>
        </p:txBody>
      </p:sp>
      <p:sp>
        <p:nvSpPr>
          <p:cNvPr id="4" name="Title 3"/>
          <p:cNvSpPr txBox="1">
            <a:spLocks/>
          </p:cNvSpPr>
          <p:nvPr/>
        </p:nvSpPr>
        <p:spPr>
          <a:xfrm>
            <a:off x="256165" y="230192"/>
            <a:ext cx="85439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Returning to school – how it will work</a:t>
            </a:r>
            <a:endParaRPr lang="en-GB" sz="4000" u="sng" dirty="0"/>
          </a:p>
        </p:txBody>
      </p:sp>
      <p:pic>
        <p:nvPicPr>
          <p:cNvPr id="2" name="Picture 1">
            <a:extLst>
              <a:ext uri="{FF2B5EF4-FFF2-40B4-BE49-F238E27FC236}">
                <a16:creationId xmlns:a16="http://schemas.microsoft.com/office/drawing/2014/main" id="{BB2F6B47-D9BD-49F4-A597-8D7D64E2EC52}"/>
              </a:ext>
            </a:extLst>
          </p:cNvPr>
          <p:cNvPicPr>
            <a:picLocks noChangeAspect="1"/>
          </p:cNvPicPr>
          <p:nvPr/>
        </p:nvPicPr>
        <p:blipFill>
          <a:blip r:embed="rId2"/>
          <a:stretch>
            <a:fillRect/>
          </a:stretch>
        </p:blipFill>
        <p:spPr>
          <a:xfrm>
            <a:off x="8461904" y="414395"/>
            <a:ext cx="1085182" cy="957155"/>
          </a:xfrm>
          <a:prstGeom prst="rect">
            <a:avLst/>
          </a:prstGeom>
        </p:spPr>
      </p:pic>
    </p:spTree>
    <p:extLst>
      <p:ext uri="{BB962C8B-B14F-4D97-AF65-F5344CB8AC3E}">
        <p14:creationId xmlns:p14="http://schemas.microsoft.com/office/powerpoint/2010/main" val="36386347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277</TotalTime>
  <Words>1136</Words>
  <Application>Microsoft Office PowerPoint</Application>
  <PresentationFormat>A4 Paper (210x297 mm)</PresentationFormat>
  <Paragraphs>80</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Wingdings</vt:lpstr>
      <vt:lpstr>Office Theme</vt:lpstr>
      <vt:lpstr>Returning to school –  how it will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Returning to school –  how it will work</dc:title>
  <dc:creator>Julie-Ann Swaysland</dc:creator>
  <cp:lastModifiedBy>Julie-Ann Swaysland</cp:lastModifiedBy>
  <cp:revision>6</cp:revision>
  <dcterms:created xsi:type="dcterms:W3CDTF">2020-06-05T19:52:10Z</dcterms:created>
  <dcterms:modified xsi:type="dcterms:W3CDTF">2020-06-08T17:44:46Z</dcterms:modified>
</cp:coreProperties>
</file>